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d4b9fbe40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bd4b9fbe40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bd4b9fbe4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bd4b9fbe4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bd4b9fbe40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bd4b9fbe40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ECECEC"/>
              </a:buClr>
              <a:buSzPts val="1200"/>
              <a:buFont typeface="Roboto"/>
              <a:buAutoNum type="arabicPeriod"/>
            </a:pPr>
            <a:r>
              <a:rPr lang="en" sz="1200">
                <a:solidFill>
                  <a:srgbClr val="ECECEC"/>
                </a:solidFill>
                <a:highlight>
                  <a:srgbClr val="212121"/>
                </a:highlight>
                <a:latin typeface="Roboto"/>
                <a:ea typeface="Roboto"/>
                <a:cs typeface="Roboto"/>
                <a:sym typeface="Roboto"/>
              </a:rPr>
              <a:t>Flattening Layer: This layer is typically used to convert the final feature maps into a one-dimensional vector. In a CNN, earlier layers perform operations like convolution and pooling, which preserve the spatial structure of the input image. However, as we move deeper into the network, we often want to transition from spatial understanding to a fully connected layer that can process the features. The flattening layer reshapes the output of the last convolutional/pooling layer into a one-dimensional array, which can then be fed into a fully connected layer.</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AutoNum type="arabicPeriod"/>
            </a:pPr>
            <a:r>
              <a:rPr lang="en" sz="1200">
                <a:solidFill>
                  <a:srgbClr val="ECECEC"/>
                </a:solidFill>
                <a:highlight>
                  <a:srgbClr val="212121"/>
                </a:highlight>
                <a:latin typeface="Roboto"/>
                <a:ea typeface="Roboto"/>
                <a:cs typeface="Roboto"/>
                <a:sym typeface="Roboto"/>
              </a:rPr>
              <a:t>Dense Layer (Fully Connected Layer): The dense layer is a traditional fully connected neural network layer. Each neuron in a dense layer receives input from every neuron of the previous layer. These layers are typically used for classification tasks, where the network learns to map input features to output labels. In a CNN, after the feature extraction layers (convolutional and pooling layers), the flattened output is often fed into one or more dense layers for classification or regression.</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AutoNum type="arabicPeriod"/>
            </a:pPr>
            <a:r>
              <a:rPr lang="en" sz="1200">
                <a:solidFill>
                  <a:srgbClr val="ECECEC"/>
                </a:solidFill>
                <a:highlight>
                  <a:srgbClr val="212121"/>
                </a:highlight>
                <a:latin typeface="Roboto"/>
                <a:ea typeface="Roboto"/>
                <a:cs typeface="Roboto"/>
                <a:sym typeface="Roboto"/>
              </a:rPr>
              <a:t>Dropout Layer: Dropout is a regularization technique used to prevent overfitting in neural networks. During training, dropout randomly sets a fraction of the input units to zero. This means that during each training iteration, different neurons are dropped out of the network, which prevents neurons from co-adapting too much. This encourages the network to learn more robust features. Dropout is often applied after dense layers in CNNs, although it can also be used after convolutional layers in some cases.</a:t>
            </a:r>
            <a:endParaRPr sz="120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cfae6c3cc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cfae6c3cc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cfae6c3cc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cfae6c3cc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bd4b9fbe40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bd4b9fbe40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bd4b9fbe40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bd4b9fbe40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bd4b9fbe40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bd4b9fbe40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bd4b9fbe4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bd4b9fbe4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bd4b9fbe40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bd4b9fbe40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bd4b9fbe40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bd4b9fbe40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bd4b9fbe4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bd4b9fbe4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bd4b9fbe4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bd4b9fbe4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bd4b9fbe4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bd4b9fbe4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bd4b9fbe40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bd4b9fbe40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cfae6c3cc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cfae6c3cc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bd4b9fbe4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bd4b9fbe4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bd4b9fbe4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bd4b9fbe4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bd4b9fbe40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bd4b9fbe40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bd4b9fbe40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bd4b9fbe40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d4b9fbe40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d4b9fbe40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d4b9fbe40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d4b9fbe40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d4b9fbe4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bd4b9fbe4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Deepfake Detection Using Deep Learning Techniques</a:t>
            </a:r>
            <a:endParaRPr b="1"/>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Authors: Sayantan Bhattacharyya, Milind Chakraborty, Nitin Sharma</a:t>
            </a:r>
            <a:endParaRPr/>
          </a:p>
        </p:txBody>
      </p:sp>
      <p:sp>
        <p:nvSpPr>
          <p:cNvPr id="87" name="Google Shape;87;p13"/>
          <p:cNvSpPr txBox="1"/>
          <p:nvPr/>
        </p:nvSpPr>
        <p:spPr>
          <a:xfrm>
            <a:off x="702825" y="4062675"/>
            <a:ext cx="7377900" cy="43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800">
                <a:solidFill>
                  <a:schemeClr val="lt1"/>
                </a:solidFill>
                <a:latin typeface="Roboto"/>
                <a:ea typeface="Roboto"/>
                <a:cs typeface="Roboto"/>
                <a:sym typeface="Roboto"/>
              </a:rPr>
              <a:t>Guide: Prof. Dharmendra Singh Rajput</a:t>
            </a:r>
            <a:endParaRPr b="1" sz="18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6</a:t>
            </a:r>
            <a:endParaRPr/>
          </a:p>
        </p:txBody>
      </p:sp>
      <p:sp>
        <p:nvSpPr>
          <p:cNvPr id="140" name="Google Shape;140;p2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Authors: Hasin Shahed Shad et al.</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Employed basic CNN architecture and pre-trained models using DenseNet and ResNet iterations.</a:t>
            </a:r>
            <a:endParaRPr/>
          </a:p>
          <a:p>
            <a:pPr indent="-342900" lvl="0" marL="457200" rtl="0" algn="l">
              <a:spcBef>
                <a:spcPts val="0"/>
              </a:spcBef>
              <a:spcAft>
                <a:spcPts val="0"/>
              </a:spcAft>
              <a:buSzPts val="1800"/>
              <a:buChar char="●"/>
            </a:pPr>
            <a:r>
              <a:rPr lang="en"/>
              <a:t>Dataset consisted of 70,000 genuine faces and one million fake faces.</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an accuracy of 81.6% with ResNet50.</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Demonstrates the effectiveness of pre-trained models for deepfake detection.</a:t>
            </a:r>
            <a:endParaRPr/>
          </a:p>
          <a:p>
            <a:pPr indent="-342900" lvl="0" marL="457200" rtl="0" algn="l">
              <a:spcBef>
                <a:spcPts val="0"/>
              </a:spcBef>
              <a:spcAft>
                <a:spcPts val="0"/>
              </a:spcAft>
              <a:buSzPts val="1800"/>
              <a:buChar char="●"/>
            </a:pPr>
            <a:r>
              <a:rPr lang="en"/>
              <a:t>Provides insights into handling large-scale datasets for training.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7</a:t>
            </a:r>
            <a:endParaRPr/>
          </a:p>
        </p:txBody>
      </p:sp>
      <p:sp>
        <p:nvSpPr>
          <p:cNvPr id="146" name="Google Shape;146;p2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Authors: Theerthagiri P, Basha Nagaladinne</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Utilized the InceptionNet Convolutional Neural Network (CNN) algorithm for deepfake detection.</a:t>
            </a:r>
            <a:endParaRPr/>
          </a:p>
          <a:p>
            <a:pPr indent="-342900" lvl="0" marL="457200" rtl="0" algn="l">
              <a:spcBef>
                <a:spcPts val="0"/>
              </a:spcBef>
              <a:spcAft>
                <a:spcPts val="0"/>
              </a:spcAft>
              <a:buSzPts val="1800"/>
              <a:buChar char="●"/>
            </a:pPr>
            <a:r>
              <a:rPr lang="en"/>
              <a:t>Different types of transitions in real images were used for testing.</a:t>
            </a:r>
            <a:endParaRPr/>
          </a:p>
          <a:p>
            <a:pPr indent="0" lvl="0" marL="0" rtl="0" algn="l">
              <a:spcBef>
                <a:spcPts val="0"/>
              </a:spcBef>
              <a:spcAft>
                <a:spcPts val="0"/>
              </a:spcAft>
              <a:buNone/>
            </a:pPr>
            <a:r>
              <a:rPr b="1" lang="en"/>
              <a:t>Dataset:</a:t>
            </a:r>
            <a:endParaRPr b="1"/>
          </a:p>
          <a:p>
            <a:pPr indent="-342900" lvl="0" marL="457200" rtl="0" algn="l">
              <a:spcBef>
                <a:spcPts val="0"/>
              </a:spcBef>
              <a:spcAft>
                <a:spcPts val="0"/>
              </a:spcAft>
              <a:buSzPts val="1800"/>
              <a:buChar char="●"/>
            </a:pPr>
            <a:r>
              <a:rPr lang="en"/>
              <a:t>Utilized the DFDC dataset.</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an overall accuracy of 93%.</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Highlights the effectiveness of InceptionNet for deepfake detection.</a:t>
            </a:r>
            <a:endParaRPr/>
          </a:p>
          <a:p>
            <a:pPr indent="-342900" lvl="0" marL="457200" rtl="0" algn="l">
              <a:spcBef>
                <a:spcPts val="0"/>
              </a:spcBef>
              <a:spcAft>
                <a:spcPts val="0"/>
              </a:spcAft>
              <a:buSzPts val="1800"/>
              <a:buChar char="●"/>
            </a:pPr>
            <a:r>
              <a:rPr lang="en"/>
              <a:t>Provides insights into performance metrics on real-world datasets.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11700" y="-47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Framework</a:t>
            </a:r>
            <a:endParaRPr/>
          </a:p>
        </p:txBody>
      </p:sp>
      <p:sp>
        <p:nvSpPr>
          <p:cNvPr id="152" name="Google Shape;152;p24"/>
          <p:cNvSpPr txBox="1"/>
          <p:nvPr>
            <p:ph idx="1" type="body"/>
          </p:nvPr>
        </p:nvSpPr>
        <p:spPr>
          <a:xfrm>
            <a:off x="311700" y="483750"/>
            <a:ext cx="8832300" cy="387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D0D0D"/>
              </a:buClr>
              <a:buSzPts val="1600"/>
              <a:buAutoNum type="arabicPeriod"/>
            </a:pPr>
            <a:r>
              <a:rPr lang="en" sz="1600">
                <a:solidFill>
                  <a:srgbClr val="0D0D0D"/>
                </a:solidFill>
                <a:highlight>
                  <a:srgbClr val="FFFFFF"/>
                </a:highlight>
              </a:rPr>
              <a:t>Image:</a:t>
            </a:r>
            <a:br>
              <a:rPr lang="en" sz="1600">
                <a:solidFill>
                  <a:srgbClr val="0D0D0D"/>
                </a:solidFill>
                <a:highlight>
                  <a:srgbClr val="FFFFFF"/>
                </a:highlight>
              </a:rPr>
            </a:br>
            <a:r>
              <a:rPr lang="en" sz="1600">
                <a:solidFill>
                  <a:srgbClr val="0D0D0D"/>
                </a:solidFill>
                <a:highlight>
                  <a:srgbClr val="FFFFFF"/>
                </a:highlight>
              </a:rPr>
              <a:t>Input images are fed into the model for processing.</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AutoNum type="arabicPeriod"/>
            </a:pPr>
            <a:r>
              <a:rPr lang="en" sz="1600">
                <a:solidFill>
                  <a:srgbClr val="0D0D0D"/>
                </a:solidFill>
                <a:highlight>
                  <a:srgbClr val="FFFFFF"/>
                </a:highlight>
              </a:rPr>
              <a:t>Data Preprocessing:</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AutoNum type="alphaLcPeriod"/>
            </a:pPr>
            <a:r>
              <a:rPr lang="en" sz="1600">
                <a:solidFill>
                  <a:srgbClr val="0D0D0D"/>
                </a:solidFill>
                <a:highlight>
                  <a:srgbClr val="FFFFFF"/>
                </a:highlight>
              </a:rPr>
              <a:t>Augmentation techniques applied to enrich and diversify the training dataset:</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AutoNum type="alphaLcPeriod"/>
            </a:pPr>
            <a:r>
              <a:rPr lang="en" sz="1600">
                <a:solidFill>
                  <a:srgbClr val="0D0D0D"/>
                </a:solidFill>
                <a:highlight>
                  <a:srgbClr val="FFFFFF"/>
                </a:highlight>
              </a:rPr>
              <a:t>Aim: Enhance dataset diversity, improve model generalization, and enable robust deepfake detection.</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AutoNum type="arabicPeriod"/>
            </a:pPr>
            <a:r>
              <a:rPr lang="en" sz="1600">
                <a:solidFill>
                  <a:srgbClr val="0D0D0D"/>
                </a:solidFill>
                <a:highlight>
                  <a:srgbClr val="FFFFFF"/>
                </a:highlight>
              </a:rPr>
              <a:t>Model Architecture:</a:t>
            </a:r>
            <a:br>
              <a:rPr lang="en" sz="1600">
                <a:solidFill>
                  <a:srgbClr val="0D0D0D"/>
                </a:solidFill>
                <a:highlight>
                  <a:srgbClr val="FFFFFF"/>
                </a:highlight>
              </a:rPr>
            </a:br>
            <a:r>
              <a:rPr lang="en" sz="1600">
                <a:solidFill>
                  <a:srgbClr val="0D0D0D"/>
                </a:solidFill>
                <a:highlight>
                  <a:srgbClr val="FFFFFF"/>
                </a:highlight>
              </a:rPr>
              <a:t>The model architecture extends InceptionV3 with a </a:t>
            </a:r>
            <a:r>
              <a:rPr b="1" lang="en" sz="1600">
                <a:solidFill>
                  <a:srgbClr val="0D0D0D"/>
                </a:solidFill>
                <a:highlight>
                  <a:srgbClr val="FFFFFF"/>
                </a:highlight>
              </a:rPr>
              <a:t>flattening layer</a:t>
            </a:r>
            <a:r>
              <a:rPr lang="en" sz="1600">
                <a:solidFill>
                  <a:srgbClr val="0D0D0D"/>
                </a:solidFill>
                <a:highlight>
                  <a:srgbClr val="FFFFFF"/>
                </a:highlight>
              </a:rPr>
              <a:t> followed by </a:t>
            </a:r>
            <a:r>
              <a:rPr b="1" lang="en" sz="1600">
                <a:solidFill>
                  <a:srgbClr val="0D0D0D"/>
                </a:solidFill>
                <a:highlight>
                  <a:srgbClr val="FFFFFF"/>
                </a:highlight>
              </a:rPr>
              <a:t>dense layers</a:t>
            </a:r>
            <a:r>
              <a:rPr lang="en" sz="1600">
                <a:solidFill>
                  <a:srgbClr val="0D0D0D"/>
                </a:solidFill>
                <a:highlight>
                  <a:srgbClr val="FFFFFF"/>
                </a:highlight>
              </a:rPr>
              <a:t>. It consists of </a:t>
            </a:r>
            <a:r>
              <a:rPr b="1" lang="en" sz="1600">
                <a:solidFill>
                  <a:srgbClr val="0D0D0D"/>
                </a:solidFill>
                <a:highlight>
                  <a:srgbClr val="FFFFFF"/>
                </a:highlight>
              </a:rPr>
              <a:t>two dense layers</a:t>
            </a:r>
            <a:r>
              <a:rPr lang="en" sz="1600">
                <a:solidFill>
                  <a:srgbClr val="0D0D0D"/>
                </a:solidFill>
                <a:highlight>
                  <a:srgbClr val="FFFFFF"/>
                </a:highlight>
              </a:rPr>
              <a:t> with 512 units and ReLU activation, each followed by a </a:t>
            </a:r>
            <a:r>
              <a:rPr b="1" lang="en" sz="1600">
                <a:solidFill>
                  <a:srgbClr val="0D0D0D"/>
                </a:solidFill>
                <a:highlight>
                  <a:srgbClr val="FFFFFF"/>
                </a:highlight>
              </a:rPr>
              <a:t>dropout layer</a:t>
            </a:r>
            <a:r>
              <a:rPr lang="en" sz="1600">
                <a:solidFill>
                  <a:srgbClr val="0D0D0D"/>
                </a:solidFill>
                <a:highlight>
                  <a:srgbClr val="FFFFFF"/>
                </a:highlight>
              </a:rPr>
              <a:t> (rate: 0.5). Subsequently, a </a:t>
            </a:r>
            <a:r>
              <a:rPr b="1" lang="en" sz="1600">
                <a:solidFill>
                  <a:srgbClr val="0D0D0D"/>
                </a:solidFill>
                <a:highlight>
                  <a:srgbClr val="FFFFFF"/>
                </a:highlight>
              </a:rPr>
              <a:t>dense layer</a:t>
            </a:r>
            <a:r>
              <a:rPr lang="en" sz="1600">
                <a:solidFill>
                  <a:srgbClr val="0D0D0D"/>
                </a:solidFill>
                <a:highlight>
                  <a:srgbClr val="FFFFFF"/>
                </a:highlight>
              </a:rPr>
              <a:t> with 64 units and ReLU activation is added, leading to a </a:t>
            </a:r>
            <a:r>
              <a:rPr b="1" lang="en" sz="1600">
                <a:solidFill>
                  <a:srgbClr val="0D0D0D"/>
                </a:solidFill>
                <a:highlight>
                  <a:srgbClr val="FFFFFF"/>
                </a:highlight>
              </a:rPr>
              <a:t>final dense layer</a:t>
            </a:r>
            <a:r>
              <a:rPr lang="en" sz="1600">
                <a:solidFill>
                  <a:srgbClr val="0D0D0D"/>
                </a:solidFill>
                <a:highlight>
                  <a:srgbClr val="FFFFFF"/>
                </a:highlight>
              </a:rPr>
              <a:t> with 1 unit and sigmoid activation for binary classification. The model is compiled with Adam optimizer (learning rate: 0.0001) and binary cross-entropy loss.</a:t>
            </a:r>
            <a:endParaRPr b="1" sz="2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idx="1" type="body"/>
          </p:nvPr>
        </p:nvSpPr>
        <p:spPr>
          <a:xfrm>
            <a:off x="311700" y="504575"/>
            <a:ext cx="8520600" cy="4064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D0D0D"/>
              </a:buClr>
              <a:buSzPts val="1600"/>
              <a:buAutoNum type="arabicPeriod" startAt="4"/>
            </a:pPr>
            <a:r>
              <a:rPr lang="en" sz="1600">
                <a:solidFill>
                  <a:srgbClr val="0D0D0D"/>
                </a:solidFill>
                <a:highlight>
                  <a:srgbClr val="FFFFFF"/>
                </a:highlight>
              </a:rPr>
              <a:t>Training:</a:t>
            </a:r>
            <a:br>
              <a:rPr lang="en" sz="1600">
                <a:solidFill>
                  <a:srgbClr val="0D0D0D"/>
                </a:solidFill>
                <a:highlight>
                  <a:srgbClr val="FFFFFF"/>
                </a:highlight>
              </a:rPr>
            </a:br>
            <a:r>
              <a:rPr lang="en" sz="1600">
                <a:solidFill>
                  <a:srgbClr val="0D0D0D"/>
                </a:solidFill>
                <a:highlight>
                  <a:srgbClr val="FFFFFF"/>
                </a:highlight>
              </a:rPr>
              <a:t>Model is trained on the augmented dataset with Adam optimizer (learning rate: 0.0001) and binary cross-entropy loss function.</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AutoNum type="arabicPeriod" startAt="4"/>
            </a:pPr>
            <a:r>
              <a:rPr lang="en" sz="1600">
                <a:solidFill>
                  <a:srgbClr val="0D0D0D"/>
                </a:solidFill>
                <a:highlight>
                  <a:srgbClr val="FFFFFF"/>
                </a:highlight>
              </a:rPr>
              <a:t>Hyperparameter Tuning/Testing:</a:t>
            </a:r>
            <a:br>
              <a:rPr lang="en" sz="1600">
                <a:solidFill>
                  <a:srgbClr val="0D0D0D"/>
                </a:solidFill>
                <a:highlight>
                  <a:srgbClr val="FFFFFF"/>
                </a:highlight>
              </a:rPr>
            </a:br>
            <a:r>
              <a:rPr lang="en" sz="1600">
                <a:solidFill>
                  <a:srgbClr val="0D0D0D"/>
                </a:solidFill>
                <a:highlight>
                  <a:srgbClr val="FFFFFF"/>
                </a:highlight>
              </a:rPr>
              <a:t>Iterative process of adjusting hyperparameters and evaluating model performance on validation and test datasets.</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AutoNum type="arabicPeriod" startAt="4"/>
            </a:pPr>
            <a:r>
              <a:rPr lang="en" sz="1600">
                <a:solidFill>
                  <a:srgbClr val="0D0D0D"/>
                </a:solidFill>
                <a:highlight>
                  <a:srgbClr val="FFFFFF"/>
                </a:highlight>
              </a:rPr>
              <a:t>Deploy Model:</a:t>
            </a:r>
            <a:br>
              <a:rPr lang="en" sz="1600">
                <a:solidFill>
                  <a:srgbClr val="0D0D0D"/>
                </a:solidFill>
                <a:highlight>
                  <a:srgbClr val="FFFFFF"/>
                </a:highlight>
              </a:rPr>
            </a:br>
            <a:r>
              <a:rPr lang="en" sz="1600">
                <a:solidFill>
                  <a:srgbClr val="0D0D0D"/>
                </a:solidFill>
                <a:highlight>
                  <a:srgbClr val="FFFFFF"/>
                </a:highlight>
              </a:rPr>
              <a:t>Once trained and evaluated, the model is ready for deployment.</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AutoNum type="arabicPeriod" startAt="4"/>
            </a:pPr>
            <a:r>
              <a:rPr lang="en" sz="1600">
                <a:solidFill>
                  <a:srgbClr val="0D0D0D"/>
                </a:solidFill>
                <a:highlight>
                  <a:srgbClr val="FFFFFF"/>
                </a:highlight>
              </a:rPr>
              <a:t>[Fake, Real]:</a:t>
            </a:r>
            <a:br>
              <a:rPr lang="en" sz="1600">
                <a:solidFill>
                  <a:srgbClr val="0D0D0D"/>
                </a:solidFill>
                <a:highlight>
                  <a:srgbClr val="FFFFFF"/>
                </a:highlight>
              </a:rPr>
            </a:br>
            <a:r>
              <a:rPr lang="en" sz="1600">
                <a:solidFill>
                  <a:srgbClr val="0D0D0D"/>
                </a:solidFill>
                <a:highlight>
                  <a:srgbClr val="FFFFFF"/>
                </a:highlight>
              </a:rPr>
              <a:t>Model output: Probability scores indicating the likelihood of an image being categorized as fake or real.</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6"/>
          <p:cNvPicPr preferRelativeResize="0"/>
          <p:nvPr/>
        </p:nvPicPr>
        <p:blipFill>
          <a:blip r:embed="rId3">
            <a:alphaModFix/>
          </a:blip>
          <a:stretch>
            <a:fillRect/>
          </a:stretch>
        </p:blipFill>
        <p:spPr>
          <a:xfrm>
            <a:off x="233275" y="332575"/>
            <a:ext cx="7282975" cy="4201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a:t>
            </a:r>
            <a:endParaRPr/>
          </a:p>
        </p:txBody>
      </p:sp>
      <p:sp>
        <p:nvSpPr>
          <p:cNvPr id="168" name="Google Shape;168;p27"/>
          <p:cNvSpPr txBox="1"/>
          <p:nvPr>
            <p:ph idx="1" type="body"/>
          </p:nvPr>
        </p:nvSpPr>
        <p:spPr>
          <a:xfrm>
            <a:off x="311700" y="848875"/>
            <a:ext cx="8520600" cy="3339000"/>
          </a:xfrm>
          <a:prstGeom prst="rect">
            <a:avLst/>
          </a:prstGeom>
        </p:spPr>
        <p:txBody>
          <a:bodyPr anchorCtr="0" anchor="t" bIns="91425" lIns="91425" spcFirstLastPara="1" rIns="91425" wrap="square" tIns="91425">
            <a:noAutofit/>
          </a:bodyPr>
          <a:lstStyle/>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Meticulously Curated Dataset:</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Total images: 190,341</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Source: Kaggle</a:t>
            </a:r>
            <a:endParaRPr sz="1510">
              <a:solidFill>
                <a:srgbClr val="0D0D0D"/>
              </a:solidFill>
              <a:highlight>
                <a:srgbClr val="FFFFFF"/>
              </a:highlight>
            </a:endParaRPr>
          </a:p>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Balanced Distribution:</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Real images: 70,000</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Fake images: 70,000</a:t>
            </a:r>
            <a:endParaRPr sz="1510">
              <a:solidFill>
                <a:srgbClr val="0D0D0D"/>
              </a:solidFill>
              <a:highlight>
                <a:srgbClr val="FFFFFF"/>
              </a:highlight>
            </a:endParaRPr>
          </a:p>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Data Split:</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Training: 40,000 images</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Validation: 20,000 images</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Testing: 2,000 images</a:t>
            </a:r>
            <a:endParaRPr sz="1510">
              <a:solidFill>
                <a:srgbClr val="0D0D0D"/>
              </a:solidFill>
              <a:highlight>
                <a:srgbClr val="FFFFFF"/>
              </a:highlight>
            </a:endParaRPr>
          </a:p>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Randomized Sampling Strategy:</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Ensured diverse representation.</a:t>
            </a:r>
            <a:endParaRPr sz="1510">
              <a:solidFill>
                <a:srgbClr val="0D0D0D"/>
              </a:solidFill>
              <a:highlight>
                <a:srgbClr val="FFFFFF"/>
              </a:highlight>
            </a:endParaRPr>
          </a:p>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Prioritized Diversity:</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Balanced representation for nuanced understanding.</a:t>
            </a:r>
            <a:endParaRPr sz="1510">
              <a:solidFill>
                <a:srgbClr val="0D0D0D"/>
              </a:solidFill>
              <a:highlight>
                <a:srgbClr val="FFFFFF"/>
              </a:highlight>
            </a:endParaRPr>
          </a:p>
          <a:p>
            <a:pPr indent="-324485" lvl="0" marL="457200" rtl="0" algn="l">
              <a:lnSpc>
                <a:spcPct val="95000"/>
              </a:lnSpc>
              <a:spcBef>
                <a:spcPts val="0"/>
              </a:spcBef>
              <a:spcAft>
                <a:spcPts val="0"/>
              </a:spcAft>
              <a:buClr>
                <a:srgbClr val="0D0D0D"/>
              </a:buClr>
              <a:buSzPts val="1510"/>
              <a:buChar char="●"/>
            </a:pPr>
            <a:r>
              <a:rPr lang="en" sz="1510">
                <a:solidFill>
                  <a:srgbClr val="0D0D0D"/>
                </a:solidFill>
                <a:highlight>
                  <a:srgbClr val="FFFFFF"/>
                </a:highlight>
              </a:rPr>
              <a:t>Facilitated Precise Classification:</a:t>
            </a:r>
            <a:endParaRPr sz="1510">
              <a:solidFill>
                <a:srgbClr val="0D0D0D"/>
              </a:solidFill>
              <a:highlight>
                <a:srgbClr val="FFFFFF"/>
              </a:highlight>
            </a:endParaRPr>
          </a:p>
          <a:p>
            <a:pPr indent="-324485" lvl="1" marL="914400" rtl="0" algn="l">
              <a:lnSpc>
                <a:spcPct val="95000"/>
              </a:lnSpc>
              <a:spcBef>
                <a:spcPts val="0"/>
              </a:spcBef>
              <a:spcAft>
                <a:spcPts val="0"/>
              </a:spcAft>
              <a:buClr>
                <a:srgbClr val="0D0D0D"/>
              </a:buClr>
              <a:buSzPts val="1510"/>
              <a:buAutoNum type="alphaLcPeriod"/>
            </a:pPr>
            <a:r>
              <a:rPr lang="en" sz="1510">
                <a:solidFill>
                  <a:srgbClr val="0D0D0D"/>
                </a:solidFill>
                <a:highlight>
                  <a:srgbClr val="FFFFFF"/>
                </a:highlight>
              </a:rPr>
              <a:t>Robustness ensured through meticulous curation.</a:t>
            </a:r>
            <a:endParaRPr sz="1510">
              <a:solidFill>
                <a:srgbClr val="0D0D0D"/>
              </a:solidFill>
              <a:highlight>
                <a:srgbClr val="FFFFFF"/>
              </a:highlight>
            </a:endParaRPr>
          </a:p>
          <a:p>
            <a:pPr indent="0" lvl="0" marL="0" rtl="0" algn="l">
              <a:lnSpc>
                <a:spcPct val="95000"/>
              </a:lnSpc>
              <a:spcBef>
                <a:spcPts val="1200"/>
              </a:spcBef>
              <a:spcAft>
                <a:spcPts val="1200"/>
              </a:spcAft>
              <a:buSzPts val="1018"/>
              <a:buNone/>
            </a:pPr>
            <a:r>
              <a:t/>
            </a:r>
            <a:endParaRPr b="1" sz="2065"/>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sp>
        <p:nvSpPr>
          <p:cNvPr id="174" name="Google Shape;174;p28"/>
          <p:cNvSpPr txBox="1"/>
          <p:nvPr>
            <p:ph idx="1" type="body"/>
          </p:nvPr>
        </p:nvSpPr>
        <p:spPr>
          <a:xfrm>
            <a:off x="311700" y="925075"/>
            <a:ext cx="8520600" cy="33390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D0D0D"/>
              </a:buClr>
              <a:buSzPts val="1600"/>
              <a:buChar char="●"/>
            </a:pPr>
            <a:r>
              <a:rPr lang="en" sz="1600">
                <a:solidFill>
                  <a:srgbClr val="0D0D0D"/>
                </a:solidFill>
                <a:highlight>
                  <a:srgbClr val="FFFFFF"/>
                </a:highlight>
              </a:rPr>
              <a:t>Augmentation techniques applied to enrich and diversify the training dataset:</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Normalization: Pixel values are normalized to a range of 0 to 1.</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Rotation: Images are rotated within -10 to +10 degrees.</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Shifts: Up to 10% of image width and height.</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Shearing: Up to 20% of image width.</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Random zooming: Within a 10% range.</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Horizontal flipping: 50% probability.</a:t>
            </a:r>
            <a:endParaRPr sz="1600">
              <a:solidFill>
                <a:srgbClr val="0D0D0D"/>
              </a:solidFill>
              <a:highlight>
                <a:srgbClr val="FFFFFF"/>
              </a:highlight>
            </a:endParaRPr>
          </a:p>
          <a:p>
            <a:pPr indent="-330200" lvl="1" marL="914400" rtl="0" algn="l">
              <a:spcBef>
                <a:spcPts val="0"/>
              </a:spcBef>
              <a:spcAft>
                <a:spcPts val="0"/>
              </a:spcAft>
              <a:buClr>
                <a:srgbClr val="0D0D0D"/>
              </a:buClr>
              <a:buSzPts val="1600"/>
              <a:buChar char="○"/>
            </a:pPr>
            <a:r>
              <a:rPr lang="en" sz="1600">
                <a:solidFill>
                  <a:srgbClr val="0D0D0D"/>
                </a:solidFill>
                <a:highlight>
                  <a:srgbClr val="FFFFFF"/>
                </a:highlight>
              </a:rPr>
              <a:t>Fill mode: "Nearest" used for handling new pixel introductions.</a:t>
            </a:r>
            <a:endParaRPr sz="1600">
              <a:solidFill>
                <a:srgbClr val="0D0D0D"/>
              </a:solidFill>
              <a:highlight>
                <a:srgbClr val="FFFFFF"/>
              </a:highlight>
            </a:endParaRPr>
          </a:p>
          <a:p>
            <a:pPr indent="-330200" lvl="0" marL="457200" rtl="0" algn="l">
              <a:spcBef>
                <a:spcPts val="0"/>
              </a:spcBef>
              <a:spcAft>
                <a:spcPts val="0"/>
              </a:spcAft>
              <a:buClr>
                <a:srgbClr val="0D0D0D"/>
              </a:buClr>
              <a:buSzPts val="1600"/>
              <a:buChar char="●"/>
            </a:pPr>
            <a:r>
              <a:rPr lang="en" sz="1600">
                <a:solidFill>
                  <a:srgbClr val="0D0D0D"/>
                </a:solidFill>
                <a:highlight>
                  <a:srgbClr val="FFFFFF"/>
                </a:highlight>
              </a:rPr>
              <a:t>Aim: Enhance dataset diversity, improve model generalization, and enable robust deepfake detection.</a:t>
            </a:r>
            <a:endParaRPr b="1"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Architecture</a:t>
            </a:r>
            <a:endParaRPr/>
          </a:p>
        </p:txBody>
      </p:sp>
      <p:pic>
        <p:nvPicPr>
          <p:cNvPr id="180" name="Google Shape;180;p29"/>
          <p:cNvPicPr preferRelativeResize="0"/>
          <p:nvPr/>
        </p:nvPicPr>
        <p:blipFill>
          <a:blip r:embed="rId3">
            <a:alphaModFix/>
          </a:blip>
          <a:stretch>
            <a:fillRect/>
          </a:stretch>
        </p:blipFill>
        <p:spPr>
          <a:xfrm>
            <a:off x="391625" y="1017800"/>
            <a:ext cx="5047650" cy="3741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800"/>
              <a:t>InceptionV3 Model</a:t>
            </a:r>
            <a:endParaRPr sz="1800"/>
          </a:p>
        </p:txBody>
      </p:sp>
      <p:pic>
        <p:nvPicPr>
          <p:cNvPr id="186" name="Google Shape;186;p30"/>
          <p:cNvPicPr preferRelativeResize="0"/>
          <p:nvPr/>
        </p:nvPicPr>
        <p:blipFill>
          <a:blip r:embed="rId3">
            <a:alphaModFix/>
          </a:blip>
          <a:stretch>
            <a:fillRect/>
          </a:stretch>
        </p:blipFill>
        <p:spPr>
          <a:xfrm>
            <a:off x="152400" y="1170200"/>
            <a:ext cx="8839204" cy="227454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11700" y="1814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a:t>
            </a:r>
            <a:endParaRPr/>
          </a:p>
        </p:txBody>
      </p:sp>
      <p:sp>
        <p:nvSpPr>
          <p:cNvPr id="192" name="Google Shape;192;p31"/>
          <p:cNvSpPr txBox="1"/>
          <p:nvPr>
            <p:ph idx="1" type="body"/>
          </p:nvPr>
        </p:nvSpPr>
        <p:spPr>
          <a:xfrm>
            <a:off x="311700" y="620275"/>
            <a:ext cx="8520600" cy="3339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D0D0D"/>
              </a:buClr>
              <a:buSzPts val="1500"/>
              <a:buChar char="●"/>
            </a:pPr>
            <a:r>
              <a:rPr lang="en" sz="1500">
                <a:solidFill>
                  <a:srgbClr val="0D0D0D"/>
                </a:solidFill>
                <a:highlight>
                  <a:srgbClr val="FFFFFF"/>
                </a:highlight>
              </a:rPr>
              <a:t>Defining Callbacks: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EarlyStopping and ModelCheckpoint callbacks are defined.</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EarlyStopping monitors validation loss and halts training if it doesn't improve for a certain number of epochs (patience=3).</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ModelCheckpoint saves the best model based on validation loss.</a:t>
            </a:r>
            <a:endParaRPr sz="1500">
              <a:solidFill>
                <a:srgbClr val="0D0D0D"/>
              </a:solidFill>
              <a:highlight>
                <a:srgbClr val="FFFFFF"/>
              </a:highlight>
            </a:endParaRPr>
          </a:p>
          <a:p>
            <a:pPr indent="-323850" lvl="0" marL="457200" rtl="0" algn="l">
              <a:spcBef>
                <a:spcPts val="0"/>
              </a:spcBef>
              <a:spcAft>
                <a:spcPts val="0"/>
              </a:spcAft>
              <a:buClr>
                <a:srgbClr val="0D0D0D"/>
              </a:buClr>
              <a:buSzPts val="1500"/>
              <a:buChar char="●"/>
            </a:pPr>
            <a:r>
              <a:rPr lang="en" sz="1500">
                <a:solidFill>
                  <a:srgbClr val="0D0D0D"/>
                </a:solidFill>
                <a:highlight>
                  <a:srgbClr val="FFFFFF"/>
                </a:highlight>
              </a:rPr>
              <a:t>Model Training:</a:t>
            </a:r>
            <a:endParaRPr sz="1500">
              <a:solidFill>
                <a:srgbClr val="0D0D0D"/>
              </a:solidFill>
              <a:highlight>
                <a:srgbClr val="FFFFFF"/>
              </a:highlight>
            </a:endParaRPr>
          </a:p>
          <a:p>
            <a:pPr indent="-304800" lvl="1" marL="914400" rtl="0" algn="l">
              <a:spcBef>
                <a:spcPts val="0"/>
              </a:spcBef>
              <a:spcAft>
                <a:spcPts val="0"/>
              </a:spcAft>
              <a:buClr>
                <a:srgbClr val="0D0D0D"/>
              </a:buClr>
              <a:buSzPts val="1200"/>
              <a:buChar char="○"/>
            </a:pPr>
            <a:r>
              <a:rPr lang="en" sz="1500">
                <a:solidFill>
                  <a:srgbClr val="0D0D0D"/>
                </a:solidFill>
                <a:highlight>
                  <a:srgbClr val="FFFFFF"/>
                </a:highlight>
              </a:rPr>
              <a:t>The model is trained for 10 epochs using the </a:t>
            </a:r>
            <a:r>
              <a:rPr lang="en" sz="1350">
                <a:solidFill>
                  <a:srgbClr val="0D0D0D"/>
                </a:solidFill>
                <a:highlight>
                  <a:srgbClr val="FFFFFF"/>
                </a:highlight>
                <a:latin typeface="Courier New"/>
                <a:ea typeface="Courier New"/>
                <a:cs typeface="Courier New"/>
                <a:sym typeface="Courier New"/>
              </a:rPr>
              <a:t>fit</a:t>
            </a:r>
            <a:r>
              <a:rPr lang="en" sz="1500">
                <a:solidFill>
                  <a:srgbClr val="0D0D0D"/>
                </a:solidFill>
                <a:highlight>
                  <a:srgbClr val="FFFFFF"/>
                </a:highlight>
              </a:rPr>
              <a:t> method.</a:t>
            </a:r>
            <a:endParaRPr sz="1500">
              <a:solidFill>
                <a:srgbClr val="0D0D0D"/>
              </a:solidFill>
              <a:highlight>
                <a:srgbClr val="FFFFFF"/>
              </a:highlight>
            </a:endParaRPr>
          </a:p>
          <a:p>
            <a:pPr indent="-304800" lvl="1" marL="914400" rtl="0" algn="l">
              <a:spcBef>
                <a:spcPts val="0"/>
              </a:spcBef>
              <a:spcAft>
                <a:spcPts val="0"/>
              </a:spcAft>
              <a:buClr>
                <a:srgbClr val="0D0D0D"/>
              </a:buClr>
              <a:buSzPts val="1200"/>
              <a:buChar char="○"/>
            </a:pPr>
            <a:r>
              <a:rPr lang="en" sz="1500">
                <a:solidFill>
                  <a:srgbClr val="0D0D0D"/>
                </a:solidFill>
                <a:highlight>
                  <a:srgbClr val="FFFFFF"/>
                </a:highlight>
              </a:rPr>
              <a:t>Training data is fed into the model using </a:t>
            </a:r>
            <a:r>
              <a:rPr lang="en" sz="1350">
                <a:solidFill>
                  <a:srgbClr val="0D0D0D"/>
                </a:solidFill>
                <a:highlight>
                  <a:srgbClr val="FFFFFF"/>
                </a:highlight>
                <a:latin typeface="Courier New"/>
                <a:ea typeface="Courier New"/>
                <a:cs typeface="Courier New"/>
                <a:sym typeface="Courier New"/>
              </a:rPr>
              <a:t>train_generator</a:t>
            </a:r>
            <a:r>
              <a:rPr lang="en" sz="1500">
                <a:solidFill>
                  <a:srgbClr val="0D0D0D"/>
                </a:solidFill>
                <a:highlight>
                  <a:srgbClr val="FFFFFF"/>
                </a:highlight>
              </a:rPr>
              <a:t>, and validation data using </a:t>
            </a:r>
            <a:r>
              <a:rPr lang="en" sz="1350">
                <a:solidFill>
                  <a:srgbClr val="0D0D0D"/>
                </a:solidFill>
                <a:highlight>
                  <a:srgbClr val="FFFFFF"/>
                </a:highlight>
                <a:latin typeface="Courier New"/>
                <a:ea typeface="Courier New"/>
                <a:cs typeface="Courier New"/>
                <a:sym typeface="Courier New"/>
              </a:rPr>
              <a:t>val_generator</a:t>
            </a:r>
            <a:r>
              <a:rPr lang="en" sz="1500">
                <a:solidFill>
                  <a:srgbClr val="0D0D0D"/>
                </a:solidFill>
                <a:highlight>
                  <a:srgbClr val="FFFFFF"/>
                </a:highlight>
              </a:rPr>
              <a:t>.</a:t>
            </a:r>
            <a:endParaRPr sz="1500">
              <a:solidFill>
                <a:srgbClr val="0D0D0D"/>
              </a:solidFill>
              <a:highlight>
                <a:srgbClr val="FFFFFF"/>
              </a:highlight>
            </a:endParaRPr>
          </a:p>
          <a:p>
            <a:pPr indent="-323850" lvl="0" marL="457200" rtl="0" algn="l">
              <a:spcBef>
                <a:spcPts val="0"/>
              </a:spcBef>
              <a:spcAft>
                <a:spcPts val="0"/>
              </a:spcAft>
              <a:buClr>
                <a:srgbClr val="0D0D0D"/>
              </a:buClr>
              <a:buSzPts val="1500"/>
              <a:buChar char="●"/>
            </a:pPr>
            <a:r>
              <a:rPr lang="en" sz="1500">
                <a:solidFill>
                  <a:srgbClr val="0D0D0D"/>
                </a:solidFill>
                <a:highlight>
                  <a:srgbClr val="FFFFFF"/>
                </a:highlight>
              </a:rPr>
              <a:t>Training Progress: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Training progress is shown with epoch-wise results.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Each epoch displays training accuracy, training loss, validation accuracy, and validation loss.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Char char="○"/>
            </a:pPr>
            <a:r>
              <a:rPr lang="en" sz="1500">
                <a:solidFill>
                  <a:srgbClr val="0D0D0D"/>
                </a:solidFill>
                <a:highlight>
                  <a:srgbClr val="FFFFFF"/>
                </a:highlight>
              </a:rPr>
              <a:t>Example output illustrates the progression of accuracy and loss metrics throughout the training process.</a:t>
            </a:r>
            <a:endParaRPr b="1"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4"/>
          <p:cNvPicPr preferRelativeResize="0"/>
          <p:nvPr/>
        </p:nvPicPr>
        <p:blipFill>
          <a:blip r:embed="rId3">
            <a:alphaModFix/>
          </a:blip>
          <a:stretch>
            <a:fillRect/>
          </a:stretch>
        </p:blipFill>
        <p:spPr>
          <a:xfrm>
            <a:off x="990600" y="152400"/>
            <a:ext cx="7258051" cy="48387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Evaluation Metrics</a:t>
            </a:r>
            <a:endParaRPr/>
          </a:p>
        </p:txBody>
      </p:sp>
      <p:pic>
        <p:nvPicPr>
          <p:cNvPr id="198" name="Google Shape;198;p32"/>
          <p:cNvPicPr preferRelativeResize="0"/>
          <p:nvPr/>
        </p:nvPicPr>
        <p:blipFill>
          <a:blip r:embed="rId3">
            <a:alphaModFix/>
          </a:blip>
          <a:stretch>
            <a:fillRect/>
          </a:stretch>
        </p:blipFill>
        <p:spPr>
          <a:xfrm>
            <a:off x="152400" y="1170200"/>
            <a:ext cx="8839197" cy="301388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11700" y="105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Comparative Analysis</a:t>
            </a:r>
            <a:endParaRPr/>
          </a:p>
        </p:txBody>
      </p:sp>
      <p:sp>
        <p:nvSpPr>
          <p:cNvPr id="204" name="Google Shape;204;p33"/>
          <p:cNvSpPr txBox="1"/>
          <p:nvPr>
            <p:ph idx="1" type="body"/>
          </p:nvPr>
        </p:nvSpPr>
        <p:spPr>
          <a:xfrm>
            <a:off x="311700" y="696475"/>
            <a:ext cx="8520600" cy="3339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D0D0D"/>
              </a:buClr>
              <a:buSzPts val="1500"/>
              <a:buAutoNum type="arabicPeriod"/>
            </a:pPr>
            <a:r>
              <a:rPr lang="en" sz="1500">
                <a:solidFill>
                  <a:srgbClr val="0D0D0D"/>
                </a:solidFill>
                <a:highlight>
                  <a:srgbClr val="FFFFFF"/>
                </a:highlight>
              </a:rPr>
              <a:t>Comparison with Existing Approaches: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Our model exhibits competitive performance compared to existing deepfake detection methods.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Despite some approaches achieving higher accuracies, our model demonstrates robustness and reliability, especially in scenarios with imbalanced class distributions.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The simplicity and interpretability of our model make it suitable for practical deployment in real-world applications, contributing to the advancement of deepfake detection technology.</a:t>
            </a:r>
            <a:endParaRPr sz="1500">
              <a:solidFill>
                <a:srgbClr val="0D0D0D"/>
              </a:solidFill>
              <a:highlight>
                <a:srgbClr val="FFFFFF"/>
              </a:highlight>
            </a:endParaRPr>
          </a:p>
          <a:p>
            <a:pPr indent="-323850" lvl="0" marL="457200" rtl="0" algn="l">
              <a:spcBef>
                <a:spcPts val="0"/>
              </a:spcBef>
              <a:spcAft>
                <a:spcPts val="0"/>
              </a:spcAft>
              <a:buClr>
                <a:srgbClr val="0D0D0D"/>
              </a:buClr>
              <a:buSzPts val="1500"/>
              <a:buAutoNum type="arabicPeriod"/>
            </a:pPr>
            <a:r>
              <a:rPr lang="en" sz="1500">
                <a:solidFill>
                  <a:srgbClr val="0D0D0D"/>
                </a:solidFill>
                <a:highlight>
                  <a:srgbClr val="FFFFFF"/>
                </a:highlight>
              </a:rPr>
              <a:t>Discussion on Model Architecture:</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The proposed architecture is built upon the InceptionV3 base model, utilizing its advanced feature extraction capabilities.</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Dropout layers are incorporated into the model to mitigate overfitting, thereby enhancing generalization performance.</a:t>
            </a:r>
            <a:endParaRPr sz="1500">
              <a:solidFill>
                <a:srgbClr val="0D0D0D"/>
              </a:solidFill>
              <a:highlight>
                <a:srgbClr val="FFFFFF"/>
              </a:highlight>
            </a:endParaRPr>
          </a:p>
          <a:p>
            <a:pPr indent="-323850" lvl="1" marL="914400" rtl="0" algn="l">
              <a:spcBef>
                <a:spcPts val="0"/>
              </a:spcBef>
              <a:spcAft>
                <a:spcPts val="0"/>
              </a:spcAft>
              <a:buClr>
                <a:srgbClr val="0D0D0D"/>
              </a:buClr>
              <a:buSzPts val="1500"/>
              <a:buAutoNum type="alphaLcPeriod"/>
            </a:pPr>
            <a:r>
              <a:rPr lang="en" sz="1500">
                <a:solidFill>
                  <a:srgbClr val="0D0D0D"/>
                </a:solidFill>
                <a:highlight>
                  <a:srgbClr val="FFFFFF"/>
                </a:highlight>
              </a:rPr>
              <a:t>The sequential arrangement of dense layers enables the extraction of hierarchical features, leading to accurate classification outcomes.</a:t>
            </a:r>
            <a:endParaRPr b="1" sz="1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210" name="Google Shape;210;p34"/>
          <p:cNvSpPr txBox="1"/>
          <p:nvPr>
            <p:ph idx="1" type="body"/>
          </p:nvPr>
        </p:nvSpPr>
        <p:spPr>
          <a:xfrm>
            <a:off x="311700" y="1001275"/>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Model Performance:</a:t>
            </a:r>
            <a:endParaRPr sz="1900">
              <a:solidFill>
                <a:srgbClr val="0D0D0D"/>
              </a:solidFill>
              <a:highlight>
                <a:srgbClr val="FFFFFF"/>
              </a:highlight>
            </a:endParaRPr>
          </a:p>
          <a:p>
            <a:pPr indent="-349250" lvl="1" marL="914400" rtl="0" algn="l">
              <a:spcBef>
                <a:spcPts val="0"/>
              </a:spcBef>
              <a:spcAft>
                <a:spcPts val="0"/>
              </a:spcAft>
              <a:buClr>
                <a:srgbClr val="0D0D0D"/>
              </a:buClr>
              <a:buSzPts val="1900"/>
              <a:buChar char="○"/>
            </a:pPr>
            <a:r>
              <a:rPr lang="en" sz="1900">
                <a:solidFill>
                  <a:srgbClr val="0D0D0D"/>
                </a:solidFill>
                <a:highlight>
                  <a:srgbClr val="FFFFFF"/>
                </a:highlight>
              </a:rPr>
              <a:t>The proposed architecture demonstrated promising performance in distinguishing between authentic and deepfake images.</a:t>
            </a:r>
            <a:endParaRPr sz="1900">
              <a:solidFill>
                <a:srgbClr val="0D0D0D"/>
              </a:solidFill>
              <a:highlight>
                <a:srgbClr val="FFFFFF"/>
              </a:highlight>
            </a:endParaRPr>
          </a:p>
          <a:p>
            <a:pPr indent="-349250" lvl="1" marL="914400" rtl="0" algn="l">
              <a:spcBef>
                <a:spcPts val="0"/>
              </a:spcBef>
              <a:spcAft>
                <a:spcPts val="0"/>
              </a:spcAft>
              <a:buClr>
                <a:srgbClr val="0D0D0D"/>
              </a:buClr>
              <a:buSzPts val="1900"/>
              <a:buChar char="○"/>
            </a:pPr>
            <a:r>
              <a:rPr lang="en" sz="1900">
                <a:solidFill>
                  <a:srgbClr val="0D0D0D"/>
                </a:solidFill>
                <a:highlight>
                  <a:srgbClr val="FFFFFF"/>
                </a:highlight>
              </a:rPr>
              <a:t>Overall Accuracy: 92% on the test set.</a:t>
            </a:r>
            <a:endParaRPr sz="1900">
              <a:solidFill>
                <a:srgbClr val="0D0D0D"/>
              </a:solidFill>
              <a:highlight>
                <a:srgbClr val="FFFFFF"/>
              </a:highlight>
            </a:endParaRPr>
          </a:p>
          <a:p>
            <a:pPr indent="-349250" lvl="1" marL="914400" rtl="0" algn="l">
              <a:spcBef>
                <a:spcPts val="0"/>
              </a:spcBef>
              <a:spcAft>
                <a:spcPts val="0"/>
              </a:spcAft>
              <a:buClr>
                <a:srgbClr val="0D0D0D"/>
              </a:buClr>
              <a:buSzPts val="1900"/>
              <a:buChar char="○"/>
            </a:pPr>
            <a:r>
              <a:rPr lang="en" sz="1900">
                <a:solidFill>
                  <a:srgbClr val="0D0D0D"/>
                </a:solidFill>
                <a:highlight>
                  <a:srgbClr val="FFFFFF"/>
                </a:highlight>
              </a:rPr>
              <a:t>Precision, Recall, and F1-score metrics indicate balanced performance across both classes.</a:t>
            </a:r>
            <a:endParaRPr sz="1900">
              <a:solidFill>
                <a:srgbClr val="0D0D0D"/>
              </a:solidFill>
              <a:highlight>
                <a:srgbClr val="FFFFFF"/>
              </a:highlight>
            </a:endParaRPr>
          </a:p>
          <a:p>
            <a:pPr indent="-349250" lvl="1" marL="914400" rtl="0" algn="l">
              <a:spcBef>
                <a:spcPts val="0"/>
              </a:spcBef>
              <a:spcAft>
                <a:spcPts val="0"/>
              </a:spcAft>
              <a:buClr>
                <a:srgbClr val="0D0D0D"/>
              </a:buClr>
              <a:buSzPts val="1900"/>
              <a:buChar char="○"/>
            </a:pPr>
            <a:r>
              <a:rPr lang="en" sz="1900">
                <a:solidFill>
                  <a:srgbClr val="0D0D0D"/>
                </a:solidFill>
                <a:highlight>
                  <a:srgbClr val="FFFFFF"/>
                </a:highlight>
              </a:rPr>
              <a:t>High Precision and Recall: The model effectively discerns manipulated content, showing high precision and recall for both real and fake images.</a:t>
            </a:r>
            <a:endParaRPr b="1" sz="2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16" name="Google Shape;216;p35"/>
          <p:cNvSpPr txBox="1"/>
          <p:nvPr>
            <p:ph idx="1" type="body"/>
          </p:nvPr>
        </p:nvSpPr>
        <p:spPr>
          <a:xfrm>
            <a:off x="311700" y="1077475"/>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This study introduces a novel CNN architecture for deepfake detection, leveraging advancements in convolutional neural networks and transfer learning.</a:t>
            </a:r>
            <a:endParaRPr sz="1900">
              <a:solidFill>
                <a:srgbClr val="0D0D0D"/>
              </a:solidFill>
              <a:highlight>
                <a:srgbClr val="FFFFFF"/>
              </a:highlight>
            </a:endParaRPr>
          </a:p>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Through meticulous dataset curation and augmentation, along with a comprehensive model architecture, we have developed a reliable solution for identifying manipulated imagery.</a:t>
            </a:r>
            <a:endParaRPr sz="1900">
              <a:solidFill>
                <a:srgbClr val="0D0D0D"/>
              </a:solidFill>
              <a:highlight>
                <a:srgbClr val="FFFFFF"/>
              </a:highlight>
            </a:endParaRPr>
          </a:p>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The model's performance underscores its potential utility in safeguarding individuals and mitigating the adverse impacts of deepfake proliferation.</a:t>
            </a:r>
            <a:endParaRPr b="1" sz="25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a:t>
            </a:r>
            <a:endParaRPr/>
          </a:p>
        </p:txBody>
      </p:sp>
      <p:sp>
        <p:nvSpPr>
          <p:cNvPr id="222" name="Google Shape;222;p36"/>
          <p:cNvSpPr txBox="1"/>
          <p:nvPr>
            <p:ph idx="1" type="body"/>
          </p:nvPr>
        </p:nvSpPr>
        <p:spPr>
          <a:xfrm>
            <a:off x="311700" y="1077475"/>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Applicability solely to image data. While deepfake detection often extends to video content, our model's scope is confined to static images.</a:t>
            </a:r>
            <a:endParaRPr sz="1900">
              <a:solidFill>
                <a:srgbClr val="0D0D0D"/>
              </a:solidFill>
              <a:highlight>
                <a:srgbClr val="FFFFFF"/>
              </a:highlight>
            </a:endParaRPr>
          </a:p>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Addressing this limitation would require the development of temporal analysis techniques tailored to video-based deepfake detection.</a:t>
            </a:r>
            <a:endParaRPr sz="1900">
              <a:solidFill>
                <a:srgbClr val="0D0D0D"/>
              </a:solidFill>
              <a:highlight>
                <a:srgbClr val="FFFFFF"/>
              </a:highlight>
            </a:endParaRPr>
          </a:p>
          <a:p>
            <a:pPr indent="-349250" lvl="0" marL="457200" rtl="0" algn="l">
              <a:spcBef>
                <a:spcPts val="0"/>
              </a:spcBef>
              <a:spcAft>
                <a:spcPts val="0"/>
              </a:spcAft>
              <a:buClr>
                <a:srgbClr val="0D0D0D"/>
              </a:buClr>
              <a:buSzPts val="1900"/>
              <a:buChar char="●"/>
            </a:pPr>
            <a:r>
              <a:rPr lang="en" sz="1900">
                <a:solidFill>
                  <a:srgbClr val="0D0D0D"/>
                </a:solidFill>
                <a:highlight>
                  <a:srgbClr val="FFFFFF"/>
                </a:highlight>
              </a:rPr>
              <a:t>Additionally, ongoing advancements in deepfake generation techniques may challenge the model's efficacy over time, highlighting the need for continuous research and adaptation in this rapidly evolving field.</a:t>
            </a:r>
            <a:endParaRPr b="1" sz="2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98" name="Google Shape;98;p15"/>
          <p:cNvSpPr txBox="1"/>
          <p:nvPr>
            <p:ph idx="1" type="body"/>
          </p:nvPr>
        </p:nvSpPr>
        <p:spPr>
          <a:xfrm>
            <a:off x="311700" y="1080900"/>
            <a:ext cx="8520600" cy="3488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t>Research Topic:</a:t>
            </a:r>
            <a:r>
              <a:rPr lang="en"/>
              <a:t> Deepfake Detection Using Deep Learning Techniques</a:t>
            </a:r>
            <a:endParaRPr/>
          </a:p>
          <a:p>
            <a:pPr indent="0" lvl="0" marL="0" rtl="0" algn="l">
              <a:spcBef>
                <a:spcPts val="0"/>
              </a:spcBef>
              <a:spcAft>
                <a:spcPts val="0"/>
              </a:spcAft>
              <a:buNone/>
            </a:pPr>
            <a:r>
              <a:rPr b="1" lang="en"/>
              <a:t>Problem:</a:t>
            </a:r>
            <a:endParaRPr b="1"/>
          </a:p>
          <a:p>
            <a:pPr indent="-334327" lvl="0" marL="457200" rtl="0" algn="l">
              <a:spcBef>
                <a:spcPts val="0"/>
              </a:spcBef>
              <a:spcAft>
                <a:spcPts val="0"/>
              </a:spcAft>
              <a:buSzPct val="100000"/>
              <a:buChar char="●"/>
            </a:pPr>
            <a:r>
              <a:rPr lang="en"/>
              <a:t>Deepfake videos threaten individual and national security.</a:t>
            </a:r>
            <a:endParaRPr/>
          </a:p>
          <a:p>
            <a:pPr indent="-334327" lvl="0" marL="457200" rtl="0" algn="l">
              <a:spcBef>
                <a:spcPts val="0"/>
              </a:spcBef>
              <a:spcAft>
                <a:spcPts val="0"/>
              </a:spcAft>
              <a:buSzPct val="100000"/>
              <a:buChar char="●"/>
            </a:pPr>
            <a:r>
              <a:rPr lang="en"/>
              <a:t>They manipulate public opinion, spread misinformation, and endanger individuals.</a:t>
            </a:r>
            <a:endParaRPr/>
          </a:p>
          <a:p>
            <a:pPr indent="-334327" lvl="0" marL="457200" rtl="0" algn="l">
              <a:spcBef>
                <a:spcPts val="0"/>
              </a:spcBef>
              <a:spcAft>
                <a:spcPts val="0"/>
              </a:spcAft>
              <a:buSzPct val="100000"/>
              <a:buChar char="●"/>
            </a:pPr>
            <a:r>
              <a:rPr lang="en"/>
              <a:t>Current detection methods are limited in accuracy and effectiveness.</a:t>
            </a:r>
            <a:endParaRPr/>
          </a:p>
          <a:p>
            <a:pPr indent="0" lvl="0" marL="0" rtl="0" algn="l">
              <a:spcBef>
                <a:spcPts val="0"/>
              </a:spcBef>
              <a:spcAft>
                <a:spcPts val="0"/>
              </a:spcAft>
              <a:buNone/>
            </a:pPr>
            <a:r>
              <a:rPr b="1" lang="en"/>
              <a:t>Objective:</a:t>
            </a:r>
            <a:endParaRPr b="1"/>
          </a:p>
          <a:p>
            <a:pPr indent="-334327" lvl="0" marL="457200" rtl="0" algn="l">
              <a:spcBef>
                <a:spcPts val="0"/>
              </a:spcBef>
              <a:spcAft>
                <a:spcPts val="0"/>
              </a:spcAft>
              <a:buSzPct val="100000"/>
              <a:buChar char="●"/>
            </a:pPr>
            <a:r>
              <a:rPr lang="en"/>
              <a:t>Investigate and develop robust techniques for detecting deepfake videos.</a:t>
            </a:r>
            <a:endParaRPr/>
          </a:p>
          <a:p>
            <a:pPr indent="-334327" lvl="0" marL="457200" rtl="0" algn="l">
              <a:spcBef>
                <a:spcPts val="0"/>
              </a:spcBef>
              <a:spcAft>
                <a:spcPts val="0"/>
              </a:spcAft>
              <a:buSzPct val="100000"/>
              <a:buChar char="●"/>
            </a:pPr>
            <a:r>
              <a:rPr lang="en"/>
              <a:t>Utilize advancements in vision transformers and inception net technology for accurate detection.</a:t>
            </a:r>
            <a:endParaRPr/>
          </a:p>
          <a:p>
            <a:pPr indent="0" lvl="0" marL="0" rtl="0" algn="l">
              <a:spcBef>
                <a:spcPts val="0"/>
              </a:spcBef>
              <a:spcAft>
                <a:spcPts val="0"/>
              </a:spcAft>
              <a:buNone/>
            </a:pPr>
            <a:r>
              <a:rPr b="1" lang="en"/>
              <a:t>Importance:</a:t>
            </a:r>
            <a:endParaRPr b="1"/>
          </a:p>
          <a:p>
            <a:pPr indent="-334327" lvl="0" marL="457200" rtl="0" algn="l">
              <a:spcBef>
                <a:spcPts val="0"/>
              </a:spcBef>
              <a:spcAft>
                <a:spcPts val="0"/>
              </a:spcAft>
              <a:buSzPct val="100000"/>
              <a:buChar char="●"/>
            </a:pPr>
            <a:r>
              <a:rPr lang="en"/>
              <a:t>Critical need for innovative solutions in combating deepfake threats.</a:t>
            </a:r>
            <a:endParaRPr/>
          </a:p>
          <a:p>
            <a:pPr indent="-334327" lvl="0" marL="457200" rtl="0" algn="l">
              <a:spcBef>
                <a:spcPts val="0"/>
              </a:spcBef>
              <a:spcAft>
                <a:spcPts val="0"/>
              </a:spcAft>
              <a:buSzPct val="100000"/>
              <a:buChar char="●"/>
            </a:pPr>
            <a:r>
              <a:rPr lang="en"/>
              <a:t>Developing a reliable detection method is crucial for safeguarding individuals and strengthening national security.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105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a:t>
            </a:r>
            <a:endParaRPr/>
          </a:p>
        </p:txBody>
      </p:sp>
      <p:sp>
        <p:nvSpPr>
          <p:cNvPr id="104" name="Google Shape;104;p16"/>
          <p:cNvSpPr txBox="1"/>
          <p:nvPr>
            <p:ph idx="1" type="body"/>
          </p:nvPr>
        </p:nvSpPr>
        <p:spPr>
          <a:xfrm>
            <a:off x="311700" y="696475"/>
            <a:ext cx="8520600" cy="333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523"/>
              <a:buNone/>
            </a:pPr>
            <a:r>
              <a:rPr b="1" lang="en" sz="1455"/>
              <a:t>Overview:</a:t>
            </a:r>
            <a:endParaRPr b="1" sz="1455"/>
          </a:p>
          <a:p>
            <a:pPr indent="-320992" lvl="0" marL="457200" rtl="0" algn="l">
              <a:lnSpc>
                <a:spcPct val="100000"/>
              </a:lnSpc>
              <a:spcBef>
                <a:spcPts val="0"/>
              </a:spcBef>
              <a:spcAft>
                <a:spcPts val="0"/>
              </a:spcAft>
              <a:buSzPts val="1455"/>
              <a:buChar char="●"/>
            </a:pPr>
            <a:r>
              <a:rPr lang="en" sz="1455"/>
              <a:t>Summarizes key findings from relevant research papers.</a:t>
            </a:r>
            <a:endParaRPr sz="1455"/>
          </a:p>
          <a:p>
            <a:pPr indent="0" lvl="0" marL="0" rtl="0" algn="l">
              <a:lnSpc>
                <a:spcPct val="100000"/>
              </a:lnSpc>
              <a:spcBef>
                <a:spcPts val="0"/>
              </a:spcBef>
              <a:spcAft>
                <a:spcPts val="0"/>
              </a:spcAft>
              <a:buSzPts val="523"/>
              <a:buNone/>
            </a:pPr>
            <a:r>
              <a:rPr b="1" lang="en" sz="1455"/>
              <a:t>Methods and Results:</a:t>
            </a:r>
            <a:endParaRPr b="1" sz="1455"/>
          </a:p>
          <a:p>
            <a:pPr indent="-320992" lvl="0" marL="457200" rtl="0" algn="l">
              <a:lnSpc>
                <a:spcPct val="100000"/>
              </a:lnSpc>
              <a:spcBef>
                <a:spcPts val="0"/>
              </a:spcBef>
              <a:spcAft>
                <a:spcPts val="0"/>
              </a:spcAft>
              <a:buSzPts val="1455"/>
              <a:buChar char="●"/>
            </a:pPr>
            <a:r>
              <a:rPr lang="en" sz="1455"/>
              <a:t>Various approaches for deepfake detection explored by researchers.</a:t>
            </a:r>
            <a:endParaRPr sz="1455"/>
          </a:p>
          <a:p>
            <a:pPr indent="-320992" lvl="0" marL="457200" rtl="0" algn="l">
              <a:lnSpc>
                <a:spcPct val="100000"/>
              </a:lnSpc>
              <a:spcBef>
                <a:spcPts val="0"/>
              </a:spcBef>
              <a:spcAft>
                <a:spcPts val="0"/>
              </a:spcAft>
              <a:buSzPts val="1455"/>
              <a:buChar char="●"/>
            </a:pPr>
            <a:r>
              <a:rPr lang="en" sz="1455"/>
              <a:t>CNN, LSTM, VGG network, optical flow, and dense units utilized for frame feature extraction, image augmentation, and residual conversion.</a:t>
            </a:r>
            <a:endParaRPr sz="1455"/>
          </a:p>
          <a:p>
            <a:pPr indent="0" lvl="0" marL="0" rtl="0" algn="l">
              <a:lnSpc>
                <a:spcPct val="100000"/>
              </a:lnSpc>
              <a:spcBef>
                <a:spcPts val="0"/>
              </a:spcBef>
              <a:spcAft>
                <a:spcPts val="0"/>
              </a:spcAft>
              <a:buSzPts val="523"/>
              <a:buNone/>
            </a:pPr>
            <a:r>
              <a:rPr b="1" lang="en" sz="1455"/>
              <a:t>Accuracy and Performance:</a:t>
            </a:r>
            <a:endParaRPr b="1" sz="1455"/>
          </a:p>
          <a:p>
            <a:pPr indent="-320992" lvl="0" marL="457200" rtl="0" algn="l">
              <a:lnSpc>
                <a:spcPct val="100000"/>
              </a:lnSpc>
              <a:spcBef>
                <a:spcPts val="0"/>
              </a:spcBef>
              <a:spcAft>
                <a:spcPts val="0"/>
              </a:spcAft>
              <a:buSzPts val="1455"/>
              <a:buChar char="●"/>
            </a:pPr>
            <a:r>
              <a:rPr lang="en" sz="1455"/>
              <a:t>Different models achieved varying levels of accuracy.</a:t>
            </a:r>
            <a:endParaRPr sz="1455"/>
          </a:p>
          <a:p>
            <a:pPr indent="-320992" lvl="0" marL="457200" rtl="0" algn="l">
              <a:lnSpc>
                <a:spcPct val="100000"/>
              </a:lnSpc>
              <a:spcBef>
                <a:spcPts val="0"/>
              </a:spcBef>
              <a:spcAft>
                <a:spcPts val="0"/>
              </a:spcAft>
              <a:buSzPts val="1455"/>
              <a:buChar char="●"/>
            </a:pPr>
            <a:r>
              <a:rPr lang="en" sz="1455"/>
              <a:t>Ranging from 75.46% to 97.1% depending on the methodology and dataset used.</a:t>
            </a:r>
            <a:endParaRPr sz="1455"/>
          </a:p>
          <a:p>
            <a:pPr indent="0" lvl="0" marL="0" rtl="0" algn="l">
              <a:lnSpc>
                <a:spcPct val="100000"/>
              </a:lnSpc>
              <a:spcBef>
                <a:spcPts val="0"/>
              </a:spcBef>
              <a:spcAft>
                <a:spcPts val="0"/>
              </a:spcAft>
              <a:buSzPts val="523"/>
              <a:buNone/>
            </a:pPr>
            <a:r>
              <a:rPr b="1" lang="en" sz="1455"/>
              <a:t>Significance:</a:t>
            </a:r>
            <a:endParaRPr b="1" sz="1455"/>
          </a:p>
          <a:p>
            <a:pPr indent="-320992" lvl="0" marL="457200" rtl="0" algn="l">
              <a:lnSpc>
                <a:spcPct val="100000"/>
              </a:lnSpc>
              <a:spcBef>
                <a:spcPts val="0"/>
              </a:spcBef>
              <a:spcAft>
                <a:spcPts val="0"/>
              </a:spcAft>
              <a:buSzPts val="1455"/>
              <a:buChar char="●"/>
            </a:pPr>
            <a:r>
              <a:rPr lang="en" sz="1455"/>
              <a:t>Literature highlights the ongoing efforts to develop effective deepfake detection methods.</a:t>
            </a:r>
            <a:endParaRPr sz="1455"/>
          </a:p>
          <a:p>
            <a:pPr indent="-320992" lvl="0" marL="457200" rtl="0" algn="l">
              <a:lnSpc>
                <a:spcPct val="100000"/>
              </a:lnSpc>
              <a:spcBef>
                <a:spcPts val="0"/>
              </a:spcBef>
              <a:spcAft>
                <a:spcPts val="0"/>
              </a:spcAft>
              <a:buSzPts val="1455"/>
              <a:buChar char="●"/>
            </a:pPr>
            <a:r>
              <a:rPr lang="en" sz="1455"/>
              <a:t>Provides valuable insights for informing our own research approach and methodology.</a:t>
            </a:r>
            <a:endParaRPr sz="1455"/>
          </a:p>
          <a:p>
            <a:pPr indent="0" lvl="0" marL="0" rtl="0" algn="l">
              <a:lnSpc>
                <a:spcPct val="100000"/>
              </a:lnSpc>
              <a:spcBef>
                <a:spcPts val="0"/>
              </a:spcBef>
              <a:spcAft>
                <a:spcPts val="0"/>
              </a:spcAft>
              <a:buSzPts val="523"/>
              <a:buNone/>
            </a:pPr>
            <a:r>
              <a:rPr b="1" lang="en" sz="1455"/>
              <a:t>References:</a:t>
            </a:r>
            <a:endParaRPr b="1" sz="1455"/>
          </a:p>
          <a:p>
            <a:pPr indent="-320992" lvl="0" marL="457200" rtl="0" algn="l">
              <a:lnSpc>
                <a:spcPct val="100000"/>
              </a:lnSpc>
              <a:spcBef>
                <a:spcPts val="0"/>
              </a:spcBef>
              <a:spcAft>
                <a:spcPts val="0"/>
              </a:spcAft>
              <a:buSzPts val="1455"/>
              <a:buChar char="●"/>
            </a:pPr>
            <a:r>
              <a:rPr lang="en" sz="1455"/>
              <a:t>Citations of relevant research papers for further reading and validation of findings.</a:t>
            </a:r>
            <a:endParaRPr sz="1455"/>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1</a:t>
            </a:r>
            <a:endParaRPr/>
          </a:p>
        </p:txBody>
      </p:sp>
      <p:sp>
        <p:nvSpPr>
          <p:cNvPr id="110" name="Google Shape;110;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Authors: D. Güera and E. J. Delp</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Used CNN and LSTM for frame feature extraction and temporal sequence analysis.</a:t>
            </a:r>
            <a:endParaRPr/>
          </a:p>
          <a:p>
            <a:pPr indent="-342900" lvl="0" marL="457200" rtl="0" algn="l">
              <a:spcBef>
                <a:spcPts val="0"/>
              </a:spcBef>
              <a:spcAft>
                <a:spcPts val="0"/>
              </a:spcAft>
              <a:buSzPts val="1800"/>
              <a:buChar char="●"/>
            </a:pPr>
            <a:r>
              <a:rPr lang="en"/>
              <a:t>Shallow network with two fully-connected layers and one dropout layer.</a:t>
            </a:r>
            <a:endParaRPr/>
          </a:p>
          <a:p>
            <a:pPr indent="0" lvl="0" marL="0" rtl="0" algn="l">
              <a:spcBef>
                <a:spcPts val="0"/>
              </a:spcBef>
              <a:spcAft>
                <a:spcPts val="0"/>
              </a:spcAft>
              <a:buNone/>
            </a:pPr>
            <a:r>
              <a:rPr b="1" lang="en"/>
              <a:t>Dataset:</a:t>
            </a:r>
            <a:endParaRPr b="1"/>
          </a:p>
          <a:p>
            <a:pPr indent="-342900" lvl="0" marL="457200" rtl="0" algn="l">
              <a:spcBef>
                <a:spcPts val="0"/>
              </a:spcBef>
              <a:spcAft>
                <a:spcPts val="0"/>
              </a:spcAft>
              <a:buSzPts val="1800"/>
              <a:buChar char="●"/>
            </a:pPr>
            <a:r>
              <a:rPr lang="en"/>
              <a:t>Contains 600 deepfake videos from multiple sources and the HOHA dataset.</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97.1% accuracy with 80 frames.</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Demonstrates effectiveness of CNN and LSTM in deepfake detection.</a:t>
            </a:r>
            <a:endParaRPr/>
          </a:p>
          <a:p>
            <a:pPr indent="-342900" lvl="0" marL="457200" rtl="0" algn="l">
              <a:spcBef>
                <a:spcPts val="0"/>
              </a:spcBef>
              <a:spcAft>
                <a:spcPts val="0"/>
              </a:spcAft>
              <a:buSzPts val="1800"/>
              <a:buChar char="●"/>
            </a:pPr>
            <a:r>
              <a:rPr lang="en"/>
              <a:t>Provides a strong baseline for comparison with other methods.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2</a:t>
            </a:r>
            <a:endParaRPr/>
          </a:p>
        </p:txBody>
      </p:sp>
      <p:sp>
        <p:nvSpPr>
          <p:cNvPr id="116" name="Google Shape;116;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Authors: X. Chang et al.</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Proposed a VGG network based on noise and image augmentation.</a:t>
            </a:r>
            <a:endParaRPr/>
          </a:p>
          <a:p>
            <a:pPr indent="-342900" lvl="0" marL="457200" rtl="0" algn="l">
              <a:spcBef>
                <a:spcPts val="0"/>
              </a:spcBef>
              <a:spcAft>
                <a:spcPts val="0"/>
              </a:spcAft>
              <a:buSzPts val="1800"/>
              <a:buChar char="●"/>
            </a:pPr>
            <a:r>
              <a:rPr lang="en"/>
              <a:t>Utilized an SRM filter layer and image augmentation layer.</a:t>
            </a:r>
            <a:endParaRPr/>
          </a:p>
          <a:p>
            <a:pPr indent="0" lvl="0" marL="0" rtl="0" algn="l">
              <a:spcBef>
                <a:spcPts val="0"/>
              </a:spcBef>
              <a:spcAft>
                <a:spcPts val="0"/>
              </a:spcAft>
              <a:buNone/>
            </a:pPr>
            <a:r>
              <a:rPr b="1" lang="en"/>
              <a:t>Dataset:</a:t>
            </a:r>
            <a:endParaRPr b="1"/>
          </a:p>
          <a:p>
            <a:pPr indent="-342900" lvl="0" marL="457200" rtl="0" algn="l">
              <a:spcBef>
                <a:spcPts val="0"/>
              </a:spcBef>
              <a:spcAft>
                <a:spcPts val="0"/>
              </a:spcAft>
              <a:buSzPts val="1800"/>
              <a:buChar char="●"/>
            </a:pPr>
            <a:r>
              <a:rPr lang="en"/>
              <a:t>Trained and evaluated on the Celeb-DF dataset.</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an accuracy of 85.7%.</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Introduces innovative approach using noise and augmentation for detection.</a:t>
            </a:r>
            <a:endParaRPr/>
          </a:p>
          <a:p>
            <a:pPr indent="-342900" lvl="0" marL="457200" rtl="0" algn="l">
              <a:spcBef>
                <a:spcPts val="0"/>
              </a:spcBef>
              <a:spcAft>
                <a:spcPts val="0"/>
              </a:spcAft>
              <a:buSzPts val="1800"/>
              <a:buChar char="●"/>
            </a:pPr>
            <a:r>
              <a:rPr lang="en"/>
              <a:t>Shows promising results on a widely used dataset.</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3</a:t>
            </a:r>
            <a:endParaRPr/>
          </a:p>
        </p:txBody>
      </p:sp>
      <p:sp>
        <p:nvSpPr>
          <p:cNvPr id="122" name="Google Shape;122;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t>Authors: Huaxiao Mo et al.</a:t>
            </a:r>
            <a:endParaRPr b="1"/>
          </a:p>
          <a:p>
            <a:pPr indent="0" lvl="0" marL="0" rtl="0" algn="l">
              <a:spcBef>
                <a:spcPts val="0"/>
              </a:spcBef>
              <a:spcAft>
                <a:spcPts val="0"/>
              </a:spcAft>
              <a:buNone/>
            </a:pPr>
            <a:r>
              <a:rPr b="1" lang="en"/>
              <a:t>Methodology:</a:t>
            </a:r>
            <a:endParaRPr b="1"/>
          </a:p>
          <a:p>
            <a:pPr indent="-334327" lvl="0" marL="457200" rtl="0" algn="l">
              <a:spcBef>
                <a:spcPts val="0"/>
              </a:spcBef>
              <a:spcAft>
                <a:spcPts val="0"/>
              </a:spcAft>
              <a:buSzPct val="100000"/>
              <a:buChar char="●"/>
            </a:pPr>
            <a:r>
              <a:rPr lang="en"/>
              <a:t>Converted RGB images into residuals and passed through convolutional layers.</a:t>
            </a:r>
            <a:endParaRPr/>
          </a:p>
          <a:p>
            <a:pPr indent="-334327" lvl="0" marL="457200" rtl="0" algn="l">
              <a:spcBef>
                <a:spcPts val="0"/>
              </a:spcBef>
              <a:spcAft>
                <a:spcPts val="0"/>
              </a:spcAft>
              <a:buSzPct val="100000"/>
              <a:buChar char="●"/>
            </a:pPr>
            <a:r>
              <a:rPr lang="en"/>
              <a:t>Used three-layer groups with convolutional layers, LReLu activation, and max pooling.</a:t>
            </a:r>
            <a:endParaRPr/>
          </a:p>
          <a:p>
            <a:pPr indent="0" lvl="0" marL="0" rtl="0" algn="l">
              <a:spcBef>
                <a:spcPts val="0"/>
              </a:spcBef>
              <a:spcAft>
                <a:spcPts val="0"/>
              </a:spcAft>
              <a:buNone/>
            </a:pPr>
            <a:r>
              <a:rPr b="1" lang="en"/>
              <a:t>Dataset:</a:t>
            </a:r>
            <a:endParaRPr b="1"/>
          </a:p>
          <a:p>
            <a:pPr indent="-334327" lvl="0" marL="457200" rtl="0" algn="l">
              <a:spcBef>
                <a:spcPts val="0"/>
              </a:spcBef>
              <a:spcAft>
                <a:spcPts val="0"/>
              </a:spcAft>
              <a:buSzPct val="100000"/>
              <a:buChar char="●"/>
            </a:pPr>
            <a:r>
              <a:rPr lang="en"/>
              <a:t>Prepared from the CELEBA HQ dataset.</a:t>
            </a:r>
            <a:endParaRPr/>
          </a:p>
          <a:p>
            <a:pPr indent="0" lvl="0" marL="0" rtl="0" algn="l">
              <a:spcBef>
                <a:spcPts val="0"/>
              </a:spcBef>
              <a:spcAft>
                <a:spcPts val="0"/>
              </a:spcAft>
              <a:buNone/>
            </a:pPr>
            <a:r>
              <a:rPr b="1" lang="en"/>
              <a:t>Accuracy:</a:t>
            </a:r>
            <a:endParaRPr b="1"/>
          </a:p>
          <a:p>
            <a:pPr indent="-334327" lvl="0" marL="457200" rtl="0" algn="l">
              <a:spcBef>
                <a:spcPts val="0"/>
              </a:spcBef>
              <a:spcAft>
                <a:spcPts val="0"/>
              </a:spcAft>
              <a:buSzPct val="100000"/>
              <a:buChar char="●"/>
            </a:pPr>
            <a:r>
              <a:rPr lang="en"/>
              <a:t>Actual accuracy not mentioned in provided information.</a:t>
            </a:r>
            <a:endParaRPr/>
          </a:p>
          <a:p>
            <a:pPr indent="0" lvl="0" marL="0" rtl="0" algn="l">
              <a:spcBef>
                <a:spcPts val="0"/>
              </a:spcBef>
              <a:spcAft>
                <a:spcPts val="0"/>
              </a:spcAft>
              <a:buNone/>
            </a:pPr>
            <a:r>
              <a:rPr b="1" lang="en"/>
              <a:t>Significance:</a:t>
            </a:r>
            <a:endParaRPr b="1"/>
          </a:p>
          <a:p>
            <a:pPr indent="-334327" lvl="0" marL="457200" rtl="0" algn="l">
              <a:spcBef>
                <a:spcPts val="0"/>
              </a:spcBef>
              <a:spcAft>
                <a:spcPts val="0"/>
              </a:spcAft>
              <a:buSzPct val="100000"/>
              <a:buChar char="●"/>
            </a:pPr>
            <a:r>
              <a:rPr lang="en"/>
              <a:t>Highlights a unique approach of converting images into residuals for detection.</a:t>
            </a:r>
            <a:endParaRPr/>
          </a:p>
          <a:p>
            <a:pPr indent="-334327" lvl="0" marL="457200" rtl="0" algn="l">
              <a:spcBef>
                <a:spcPts val="0"/>
              </a:spcBef>
              <a:spcAft>
                <a:spcPts val="0"/>
              </a:spcAft>
              <a:buSzPct val="100000"/>
              <a:buChar char="●"/>
            </a:pPr>
            <a:r>
              <a:rPr lang="en"/>
              <a:t>Provides insights into leveraging architectural designs for deepfake detection.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4</a:t>
            </a:r>
            <a:endParaRPr/>
          </a:p>
        </p:txBody>
      </p:sp>
      <p:sp>
        <p:nvSpPr>
          <p:cNvPr id="128" name="Google Shape;128;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Authors: Irene Amerini, Leonardo Galteri, Roberto Caldelli, Alberto Del Bimbo</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Used optical flow and CNN pre-trained with VGG-16/ResNet50.</a:t>
            </a:r>
            <a:endParaRPr/>
          </a:p>
          <a:p>
            <a:pPr indent="-342900" lvl="0" marL="457200" rtl="0" algn="l">
              <a:spcBef>
                <a:spcPts val="0"/>
              </a:spcBef>
              <a:spcAft>
                <a:spcPts val="0"/>
              </a:spcAft>
              <a:buSzPts val="1800"/>
              <a:buChar char="●"/>
            </a:pPr>
            <a:r>
              <a:rPr lang="en"/>
              <a:t>Utilized sigmoid activation to determine frame authenticity.</a:t>
            </a:r>
            <a:endParaRPr/>
          </a:p>
          <a:p>
            <a:pPr indent="0" lvl="0" marL="0" rtl="0" algn="l">
              <a:spcBef>
                <a:spcPts val="0"/>
              </a:spcBef>
              <a:spcAft>
                <a:spcPts val="0"/>
              </a:spcAft>
              <a:buNone/>
            </a:pPr>
            <a:r>
              <a:rPr b="1" lang="en"/>
              <a:t>Dataset:</a:t>
            </a:r>
            <a:endParaRPr b="1"/>
          </a:p>
          <a:p>
            <a:pPr indent="-342900" lvl="0" marL="457200" rtl="0" algn="l">
              <a:spcBef>
                <a:spcPts val="0"/>
              </a:spcBef>
              <a:spcAft>
                <a:spcPts val="0"/>
              </a:spcAft>
              <a:buSzPts val="1800"/>
              <a:buChar char="●"/>
            </a:pPr>
            <a:r>
              <a:rPr lang="en"/>
              <a:t>Utilized the FaceForensics++ dataset.</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81.61% accuracy with VGG16 and 75.46% with ResNet50.</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Demonstrates the use of optical flow for deepfake detection.</a:t>
            </a:r>
            <a:endParaRPr/>
          </a:p>
          <a:p>
            <a:pPr indent="-342900" lvl="0" marL="457200" rtl="0" algn="l">
              <a:spcBef>
                <a:spcPts val="0"/>
              </a:spcBef>
              <a:spcAft>
                <a:spcPts val="0"/>
              </a:spcAft>
              <a:buSzPts val="1800"/>
              <a:buChar char="●"/>
            </a:pPr>
            <a:r>
              <a:rPr lang="en"/>
              <a:t>Provides insights into the effectiveness of different CNN architectures.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 - Citation 5</a:t>
            </a:r>
            <a:endParaRPr/>
          </a:p>
        </p:txBody>
      </p:sp>
      <p:sp>
        <p:nvSpPr>
          <p:cNvPr id="134" name="Google Shape;134;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Authors: Hsu, Chih-Chung, Yi-Xiu Zhuang, Chia-Yen Lee</a:t>
            </a:r>
            <a:endParaRPr b="1"/>
          </a:p>
          <a:p>
            <a:pPr indent="0" lvl="0" marL="0" rtl="0" algn="l">
              <a:spcBef>
                <a:spcPts val="0"/>
              </a:spcBef>
              <a:spcAft>
                <a:spcPts val="0"/>
              </a:spcAft>
              <a:buNone/>
            </a:pPr>
            <a:r>
              <a:rPr b="1" lang="en"/>
              <a:t>Methodology:</a:t>
            </a:r>
            <a:endParaRPr b="1"/>
          </a:p>
          <a:p>
            <a:pPr indent="-342900" lvl="0" marL="457200" rtl="0" algn="l">
              <a:spcBef>
                <a:spcPts val="0"/>
              </a:spcBef>
              <a:spcAft>
                <a:spcPts val="0"/>
              </a:spcAft>
              <a:buSzPts val="1800"/>
              <a:buChar char="●"/>
            </a:pPr>
            <a:r>
              <a:rPr lang="en"/>
              <a:t>Proposed a CFFN consisting of dense units with transition layers and a growth rate.</a:t>
            </a:r>
            <a:endParaRPr/>
          </a:p>
          <a:p>
            <a:pPr indent="-342900" lvl="0" marL="457200" rtl="0" algn="l">
              <a:spcBef>
                <a:spcPts val="0"/>
              </a:spcBef>
              <a:spcAft>
                <a:spcPts val="0"/>
              </a:spcAft>
              <a:buSzPts val="1800"/>
              <a:buChar char="●"/>
            </a:pPr>
            <a:r>
              <a:rPr lang="en"/>
              <a:t>Utilized a convolution layer with 128 channels and 3x3 kernel size.</a:t>
            </a:r>
            <a:endParaRPr/>
          </a:p>
          <a:p>
            <a:pPr indent="0" lvl="0" marL="0" rtl="0" algn="l">
              <a:spcBef>
                <a:spcPts val="0"/>
              </a:spcBef>
              <a:spcAft>
                <a:spcPts val="0"/>
              </a:spcAft>
              <a:buNone/>
            </a:pPr>
            <a:r>
              <a:rPr b="1" lang="en"/>
              <a:t>Dataset:</a:t>
            </a:r>
            <a:endParaRPr b="1"/>
          </a:p>
          <a:p>
            <a:pPr indent="-342900" lvl="0" marL="457200" rtl="0" algn="l">
              <a:spcBef>
                <a:spcPts val="0"/>
              </a:spcBef>
              <a:spcAft>
                <a:spcPts val="0"/>
              </a:spcAft>
              <a:buSzPts val="1800"/>
              <a:buChar char="●"/>
            </a:pPr>
            <a:r>
              <a:rPr lang="en"/>
              <a:t>Utilized a dataset extracted from CelebA.</a:t>
            </a:r>
            <a:endParaRPr/>
          </a:p>
          <a:p>
            <a:pPr indent="0" lvl="0" marL="0" rtl="0" algn="l">
              <a:spcBef>
                <a:spcPts val="0"/>
              </a:spcBef>
              <a:spcAft>
                <a:spcPts val="0"/>
              </a:spcAft>
              <a:buNone/>
            </a:pPr>
            <a:r>
              <a:rPr b="1" lang="en"/>
              <a:t>Accuracy:</a:t>
            </a:r>
            <a:endParaRPr b="1"/>
          </a:p>
          <a:p>
            <a:pPr indent="-342900" lvl="0" marL="457200" rtl="0" algn="l">
              <a:spcBef>
                <a:spcPts val="0"/>
              </a:spcBef>
              <a:spcAft>
                <a:spcPts val="0"/>
              </a:spcAft>
              <a:buSzPts val="1800"/>
              <a:buChar char="●"/>
            </a:pPr>
            <a:r>
              <a:rPr lang="en"/>
              <a:t>Achieved a recall value of 0.900.</a:t>
            </a:r>
            <a:endParaRPr/>
          </a:p>
          <a:p>
            <a:pPr indent="0" lvl="0" marL="0" rtl="0" algn="l">
              <a:spcBef>
                <a:spcPts val="0"/>
              </a:spcBef>
              <a:spcAft>
                <a:spcPts val="0"/>
              </a:spcAft>
              <a:buNone/>
            </a:pPr>
            <a:r>
              <a:rPr b="1" lang="en"/>
              <a:t>Significance:</a:t>
            </a:r>
            <a:endParaRPr b="1"/>
          </a:p>
          <a:p>
            <a:pPr indent="-342900" lvl="0" marL="457200" rtl="0" algn="l">
              <a:spcBef>
                <a:spcPts val="0"/>
              </a:spcBef>
              <a:spcAft>
                <a:spcPts val="0"/>
              </a:spcAft>
              <a:buSzPts val="1800"/>
              <a:buChar char="●"/>
            </a:pPr>
            <a:r>
              <a:rPr lang="en"/>
              <a:t>Introduces a novel architecture for deepfake detection.</a:t>
            </a:r>
            <a:endParaRPr/>
          </a:p>
          <a:p>
            <a:pPr indent="-342900" lvl="0" marL="457200" rtl="0" algn="l">
              <a:spcBef>
                <a:spcPts val="0"/>
              </a:spcBef>
              <a:spcAft>
                <a:spcPts val="0"/>
              </a:spcAft>
              <a:buSzPts val="1800"/>
              <a:buChar char="●"/>
            </a:pPr>
            <a:r>
              <a:rPr lang="en"/>
              <a:t>Shows promising recall values for identifying manipulated images.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